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1" r:id="rId4"/>
    <p:sldId id="258" r:id="rId5"/>
    <p:sldId id="260" r:id="rId6"/>
    <p:sldId id="259" r:id="rId7"/>
    <p:sldId id="262" r:id="rId8"/>
    <p:sldId id="266" r:id="rId9"/>
    <p:sldId id="268" r:id="rId10"/>
    <p:sldId id="269" r:id="rId11"/>
    <p:sldId id="267" r:id="rId12"/>
    <p:sldId id="270" r:id="rId13"/>
    <p:sldId id="264" r:id="rId14"/>
    <p:sldId id="265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2"/>
    <p:restoredTop sz="88924"/>
  </p:normalViewPr>
  <p:slideViewPr>
    <p:cSldViewPr snapToGrid="0" snapToObjects="1">
      <p:cViewPr varScale="1">
        <p:scale>
          <a:sx n="117" d="100"/>
          <a:sy n="117" d="100"/>
        </p:scale>
        <p:origin x="17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45530-D6BE-4245-8DF7-5310A04CD9B8}" type="datetimeFigureOut">
              <a:rPr lang="en-US" smtClean="0"/>
              <a:t>4/30/20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64443-BC64-E542-871C-81724731F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4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.redd.it/bbzgyt2i0s431.jp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mag.com/culturefiles/5-inspiring-places-l-adopt-do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 </a:t>
            </a:r>
            <a:r>
              <a:rPr lang="en-US" dirty="0">
                <a:hlinkClick r:id="rId3"/>
              </a:rPr>
              <a:t>https://i.redd.it/bbzgyt2i0s431.jpg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64443-BC64-E542-871C-81724731FD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46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 listing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64443-BC64-E542-871C-81724731FD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77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64443-BC64-E542-871C-81724731F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34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Pc. </a:t>
            </a:r>
            <a:r>
              <a:rPr lang="en-US" dirty="0">
                <a:hlinkClick r:id="rId3"/>
              </a:rPr>
              <a:t>https://www.lamag.com/culturefiles/5-inspiring-places-l-adopt-dog/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64443-BC64-E542-871C-81724731FD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31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Sterilization may increase cost, may be less preferred in Malaysia, may be correlated with age…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64443-BC64-E542-871C-81724731FD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88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similar patterns for deworming and vaccination statuses.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64443-BC64-E542-871C-81724731FD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56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A80C-AD76-C645-8D98-6CAFDDA28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7145" y="1241266"/>
            <a:ext cx="4535926" cy="3153753"/>
          </a:xfrm>
        </p:spPr>
        <p:txBody>
          <a:bodyPr>
            <a:normAutofit/>
          </a:bodyPr>
          <a:lstStyle/>
          <a:p>
            <a:br>
              <a:rPr lang="en-US" sz="5000" dirty="0"/>
            </a:br>
            <a:r>
              <a:rPr lang="en-US" sz="5000" dirty="0"/>
              <a:t>Predicting Pet Adoptions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2050E-FC0C-9A4A-B6C5-EFDFC5BE4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7145" y="4591665"/>
            <a:ext cx="4535926" cy="1113804"/>
          </a:xfrm>
        </p:spPr>
        <p:txBody>
          <a:bodyPr>
            <a:normAutofit/>
          </a:bodyPr>
          <a:lstStyle/>
          <a:p>
            <a:r>
              <a:rPr lang="en-US" dirty="0"/>
              <a:t>Capstone 2: Supervised Learning</a:t>
            </a:r>
          </a:p>
          <a:p>
            <a:r>
              <a:rPr lang="en-US" dirty="0"/>
              <a:t>Emily Manne-Nicholas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F798B8-1C3B-4B89-8B9A-3F9613CD0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FBC0DC-E9D1-4FE7-A92D-8C0C21E6C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C5B8AD05-BFBB-476E-A552-5125E1F1F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5960B2F-90D8-4D62-B831-C33669F8D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BC74AB9-6171-A447-BE42-3395DB756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20" y="1400888"/>
            <a:ext cx="6117790" cy="1070612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0E90A13-9BEA-7B44-8AD9-BA49FD354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48" y="3825416"/>
            <a:ext cx="4983737" cy="1532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DFAF1A-91D2-3E49-A174-AB101B4E5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288" y="5075456"/>
            <a:ext cx="920253" cy="920253"/>
          </a:xfrm>
          <a:prstGeom prst="rect">
            <a:avLst/>
          </a:prstGeom>
        </p:spPr>
      </p:pic>
      <p:sp>
        <p:nvSpPr>
          <p:cNvPr id="8" name="Curved Up Arrow 7">
            <a:extLst>
              <a:ext uri="{FF2B5EF4-FFF2-40B4-BE49-F238E27FC236}">
                <a16:creationId xmlns:a16="http://schemas.microsoft.com/office/drawing/2014/main" id="{8716715B-BC07-D842-BD13-6514FBB72EF6}"/>
              </a:ext>
            </a:extLst>
          </p:cNvPr>
          <p:cNvSpPr/>
          <p:nvPr/>
        </p:nvSpPr>
        <p:spPr>
          <a:xfrm>
            <a:off x="2317245" y="5457112"/>
            <a:ext cx="2113613" cy="75036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621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060CB0F2-D80F-ED4E-84F3-37C26B05C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-1"/>
            <a:ext cx="10287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97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360B561-70F1-804E-9D36-1DE6F565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55" y="-17697"/>
            <a:ext cx="10340090" cy="689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7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AE60B7A-21CD-544F-9570-AB664D09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78" y="0"/>
            <a:ext cx="10298244" cy="686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96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839A1-5C12-0C46-8C6E-CA44D5064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DA2D8-45EF-5046-9035-5379203E6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Younger (unaltered), purebred, animals seem to get adopted more quickly</a:t>
            </a:r>
          </a:p>
          <a:p>
            <a:r>
              <a:rPr lang="en-US" dirty="0"/>
              <a:t>Cats likely adopted more quickly than dogs</a:t>
            </a:r>
          </a:p>
          <a:p>
            <a:r>
              <a:rPr lang="en-US" dirty="0"/>
              <a:t>Shelters taking on mixed breed older dogs need to plan for longer stays and work harder to advertise/incentivize those adoptions</a:t>
            </a:r>
          </a:p>
          <a:p>
            <a:r>
              <a:rPr lang="en-US" dirty="0"/>
              <a:t>People looking to make an impact on animal welfare may want to consider adopting from needier demographics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826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AE8B-C982-384F-BDF2-E1CA6928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13E3D-F0B7-E046-942A-3130A8ED2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9262675" cy="4004129"/>
          </a:xfrm>
        </p:spPr>
        <p:txBody>
          <a:bodyPr/>
          <a:lstStyle/>
          <a:p>
            <a:r>
              <a:rPr lang="en-US" dirty="0"/>
              <a:t>Tease out interactions between age and other features:</a:t>
            </a:r>
          </a:p>
          <a:p>
            <a:pPr lvl="1"/>
            <a:r>
              <a:rPr lang="en-US" dirty="0"/>
              <a:t>sterilization, deworming, vaccination</a:t>
            </a:r>
          </a:p>
          <a:p>
            <a:r>
              <a:rPr lang="en-US" dirty="0"/>
              <a:t>Investigate impact of adding features derived from photo and description info</a:t>
            </a:r>
          </a:p>
          <a:p>
            <a:r>
              <a:rPr lang="en-US" dirty="0"/>
              <a:t>Compare to Petfinder (North America)</a:t>
            </a:r>
          </a:p>
          <a:p>
            <a:r>
              <a:rPr lang="en-US" dirty="0"/>
              <a:t>Create AI tool that evaluates a post and returns:</a:t>
            </a:r>
          </a:p>
          <a:p>
            <a:pPr lvl="1"/>
            <a:r>
              <a:rPr lang="en-US" dirty="0"/>
              <a:t>Recommendations about how to optimize profile</a:t>
            </a:r>
          </a:p>
          <a:p>
            <a:pPr lvl="1"/>
            <a:r>
              <a:rPr lang="en-US" dirty="0"/>
              <a:t>Estimated time until adoption</a:t>
            </a:r>
          </a:p>
          <a:p>
            <a:pPr lvl="1"/>
            <a:r>
              <a:rPr lang="en-US" dirty="0"/>
              <a:t>Recommended adoption fee</a:t>
            </a:r>
          </a:p>
          <a:p>
            <a:pPr lvl="1"/>
            <a:r>
              <a:rPr lang="en-US" dirty="0"/>
              <a:t>Neediness index</a:t>
            </a:r>
          </a:p>
        </p:txBody>
      </p:sp>
    </p:spTree>
    <p:extLst>
      <p:ext uri="{BB962C8B-B14F-4D97-AF65-F5344CB8AC3E}">
        <p14:creationId xmlns:p14="http://schemas.microsoft.com/office/powerpoint/2010/main" val="3035132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D900F-4135-4496-943F-0E3CF6D76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37" r="-1" b="8658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BCCC2-DC58-D946-8561-7A6209AAC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EBEBEB"/>
                </a:solidFill>
              </a:rPr>
              <a:t>Questions?</a:t>
            </a:r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785499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21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AA963-A9DE-8141-AFB2-6DEB03EA2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Petfinder.my</a:t>
            </a:r>
            <a:r>
              <a:rPr lang="en-US" dirty="0"/>
              <a:t>: A Quick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9C70C-7F2C-A842-A090-38EAFAA4D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479" y="2751894"/>
            <a:ext cx="6478298" cy="3416300"/>
          </a:xfrm>
        </p:spPr>
        <p:txBody>
          <a:bodyPr>
            <a:noAutofit/>
          </a:bodyPr>
          <a:lstStyle/>
          <a:p>
            <a:r>
              <a:rPr lang="en-US" sz="2000" dirty="0"/>
              <a:t>Online searchable database of over 150,000 pets who need homes in Malaysia, founded in 2008</a:t>
            </a:r>
          </a:p>
          <a:p>
            <a:r>
              <a:rPr lang="en-US" sz="2000" dirty="0"/>
              <a:t>3 Missions:</a:t>
            </a:r>
          </a:p>
          <a:p>
            <a:pPr lvl="1"/>
            <a:r>
              <a:rPr lang="en-US" sz="2000" dirty="0"/>
              <a:t>Facilitate communication between rescuers, fosters, and adopters</a:t>
            </a:r>
          </a:p>
          <a:p>
            <a:pPr lvl="1"/>
            <a:r>
              <a:rPr lang="en-US" sz="2000" dirty="0"/>
              <a:t>Unify adoptions into single online system</a:t>
            </a:r>
          </a:p>
          <a:p>
            <a:pPr lvl="1"/>
            <a:r>
              <a:rPr lang="en-US" sz="2000" dirty="0"/>
              <a:t>Educate public on pet care via forums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B99A1-A663-174F-A500-ECBEE79D5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86" t="50000" r="11142"/>
          <a:stretch/>
        </p:blipFill>
        <p:spPr>
          <a:xfrm>
            <a:off x="6854777" y="2739194"/>
            <a:ext cx="496741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89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D2669AB-35DB-41EC-BE9C-DA80B60A3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1069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49246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29477-B020-4948-B15B-03FB279C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236DE-1712-AA4C-A762-F24A89747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7" r="-3" b="-3"/>
          <a:stretch/>
        </p:blipFill>
        <p:spPr>
          <a:xfrm>
            <a:off x="7418226" y="645106"/>
            <a:ext cx="4125317" cy="558536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9D072-B629-054C-92BC-B7E94CB4D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56" y="2251587"/>
            <a:ext cx="6063417" cy="3978888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Help rescues understand what drives adoption times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optimize advertising strategy of pets to minimize adoption times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plan better for resource needs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Help adopters understand what pets are most in need of adoption</a:t>
            </a:r>
          </a:p>
        </p:txBody>
      </p:sp>
    </p:spTree>
    <p:extLst>
      <p:ext uri="{BB962C8B-B14F-4D97-AF65-F5344CB8AC3E}">
        <p14:creationId xmlns:p14="http://schemas.microsoft.com/office/powerpoint/2010/main" val="4086405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at&#10;&#10;Description automatically generated">
            <a:extLst>
              <a:ext uri="{FF2B5EF4-FFF2-40B4-BE49-F238E27FC236}">
                <a16:creationId xmlns:a16="http://schemas.microsoft.com/office/drawing/2014/main" id="{6170FEEA-A482-D942-8A0D-BDD70D88B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6" y="0"/>
            <a:ext cx="11056208" cy="685800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467A4864-D061-A047-AFCB-BFDB4779E15C}"/>
              </a:ext>
            </a:extLst>
          </p:cNvPr>
          <p:cNvSpPr/>
          <p:nvPr/>
        </p:nvSpPr>
        <p:spPr>
          <a:xfrm>
            <a:off x="6096000" y="1023256"/>
            <a:ext cx="5421086" cy="4495801"/>
          </a:xfrm>
          <a:prstGeom prst="frame">
            <a:avLst>
              <a:gd name="adj1" fmla="val 3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39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30A7F-A865-5C4D-A5E1-F46DAC7A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A31A-9273-C541-9831-B5709E172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~15,000 cats/dogs </a:t>
            </a:r>
          </a:p>
          <a:p>
            <a:r>
              <a:rPr lang="en-US" sz="2800" dirty="0"/>
              <a:t>Name, rescue, location, breed, color, size, gender, age, fur length, fee, health status, photo/video amt, </a:t>
            </a:r>
            <a:r>
              <a:rPr lang="en-US" sz="2800" dirty="0" err="1"/>
              <a:t>etc</a:t>
            </a:r>
            <a:r>
              <a:rPr lang="en-US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28207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0EC47-3E8E-DC46-9C70-83319AEE3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735" y="920546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Goal: To Predict Adoption Speed</a:t>
            </a:r>
          </a:p>
        </p:txBody>
      </p:sp>
      <p:pic>
        <p:nvPicPr>
          <p:cNvPr id="4" name="Picture 3" descr="A dog sitting in front of a window&#10;&#10;Description automatically generated">
            <a:extLst>
              <a:ext uri="{FF2B5EF4-FFF2-40B4-BE49-F238E27FC236}">
                <a16:creationId xmlns:a16="http://schemas.microsoft.com/office/drawing/2014/main" id="{8388CF51-672F-224D-9A44-5BD67D547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58" r="31201" b="2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16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29127-09BD-5A43-BF17-40E6C97B3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Adoption Time: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0 – Same day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1 – 1</a:t>
            </a:r>
            <a:r>
              <a:rPr lang="en-US" sz="2400" baseline="30000" dirty="0">
                <a:solidFill>
                  <a:srgbClr val="FFFFFF"/>
                </a:solidFill>
              </a:rPr>
              <a:t>st</a:t>
            </a:r>
            <a:r>
              <a:rPr lang="en-US" sz="2400" dirty="0">
                <a:solidFill>
                  <a:srgbClr val="FFFFFF"/>
                </a:solidFill>
              </a:rPr>
              <a:t> week (1 – 7 days)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2 – 1st month (8 – 30 days)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3 – 2nd &amp; 3rd month (30 – 90 days)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4 – No adoption after 100 days</a:t>
            </a:r>
          </a:p>
        </p:txBody>
      </p:sp>
    </p:spTree>
    <p:extLst>
      <p:ext uri="{BB962C8B-B14F-4D97-AF65-F5344CB8AC3E}">
        <p14:creationId xmlns:p14="http://schemas.microsoft.com/office/powerpoint/2010/main" val="360165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A275-2FFA-814D-8BD9-8EFAF5F4B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4BD98-9366-EF48-837C-F9D978778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classification with gradient boosting</a:t>
            </a:r>
          </a:p>
          <a:p>
            <a:r>
              <a:rPr lang="en-US" dirty="0"/>
              <a:t>Predicts correct adoption times ~38% of the time</a:t>
            </a:r>
          </a:p>
          <a:p>
            <a:pPr lvl="1"/>
            <a:r>
              <a:rPr lang="en-US" dirty="0"/>
              <a:t>19% better than randomly guessing</a:t>
            </a:r>
          </a:p>
          <a:p>
            <a:r>
              <a:rPr lang="en-US" dirty="0"/>
              <a:t>Why so poor predictive power?</a:t>
            </a:r>
          </a:p>
          <a:p>
            <a:pPr lvl="1"/>
            <a:r>
              <a:rPr lang="en-US" dirty="0"/>
              <a:t>Not enough same-day adoption data (410/14993)</a:t>
            </a:r>
          </a:p>
          <a:p>
            <a:pPr lvl="1"/>
            <a:r>
              <a:rPr lang="en-US" dirty="0"/>
              <a:t>Missing features?</a:t>
            </a:r>
          </a:p>
          <a:p>
            <a:pPr lvl="2"/>
            <a:r>
              <a:rPr lang="en-US" dirty="0"/>
              <a:t>Photo and description data</a:t>
            </a:r>
          </a:p>
          <a:p>
            <a:pPr lvl="1"/>
            <a:r>
              <a:rPr lang="en-US" dirty="0"/>
              <a:t>Adoption time tough to predict!</a:t>
            </a:r>
          </a:p>
          <a:p>
            <a:r>
              <a:rPr lang="en-US" dirty="0"/>
              <a:t>So what </a:t>
            </a:r>
            <a:r>
              <a:rPr lang="en-US" i="1" dirty="0"/>
              <a:t>can</a:t>
            </a:r>
            <a:r>
              <a:rPr lang="en-US" dirty="0"/>
              <a:t> we glean?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449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2A62E0D6-FCCD-B145-8CD1-1F3FB2D14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11" y="0"/>
            <a:ext cx="10274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12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E66F9DD-2581-624E-9432-0671AAD7E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344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423</Words>
  <Application>Microsoft Macintosh PowerPoint</Application>
  <PresentationFormat>Widescreen</PresentationFormat>
  <Paragraphs>64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Ion Boardroom</vt:lpstr>
      <vt:lpstr> Predicting Pet Adoptions</vt:lpstr>
      <vt:lpstr>Petfinder.my: A Quick Overview</vt:lpstr>
      <vt:lpstr>Motivation</vt:lpstr>
      <vt:lpstr>PowerPoint Presentation</vt:lpstr>
      <vt:lpstr>The Dataset</vt:lpstr>
      <vt:lpstr>Goal: To Predict Adoption Speed</vt:lpstr>
      <vt:lpstr>The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Takeaways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Predicting Pet Adoptions</dc:title>
  <dc:creator>Emily Rachel Manne-Nicholas</dc:creator>
  <cp:lastModifiedBy>Emily Rachel Manne-Nicholas</cp:lastModifiedBy>
  <cp:revision>4</cp:revision>
  <dcterms:created xsi:type="dcterms:W3CDTF">2020-05-01T17:48:09Z</dcterms:created>
  <dcterms:modified xsi:type="dcterms:W3CDTF">2020-05-01T18:54:53Z</dcterms:modified>
</cp:coreProperties>
</file>